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23"/>
  </p:notesMasterIdLst>
  <p:handoutMasterIdLst>
    <p:handoutMasterId r:id="rId24"/>
  </p:handoutMasterIdLst>
  <p:sldIdLst>
    <p:sldId id="256" r:id="rId4"/>
    <p:sldId id="268" r:id="rId5"/>
    <p:sldId id="312" r:id="rId6"/>
    <p:sldId id="314" r:id="rId7"/>
    <p:sldId id="313" r:id="rId8"/>
    <p:sldId id="306" r:id="rId9"/>
    <p:sldId id="275" r:id="rId10"/>
    <p:sldId id="274" r:id="rId11"/>
    <p:sldId id="307" r:id="rId12"/>
    <p:sldId id="319" r:id="rId13"/>
    <p:sldId id="301" r:id="rId14"/>
    <p:sldId id="316" r:id="rId15"/>
    <p:sldId id="317" r:id="rId16"/>
    <p:sldId id="318" r:id="rId17"/>
    <p:sldId id="315" r:id="rId18"/>
    <p:sldId id="308" r:id="rId19"/>
    <p:sldId id="309" r:id="rId20"/>
    <p:sldId id="311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6"/>
  </p:normalViewPr>
  <p:slideViewPr>
    <p:cSldViewPr snapToObjects="1">
      <p:cViewPr varScale="1">
        <p:scale>
          <a:sx n="96" d="100"/>
          <a:sy n="96" d="100"/>
        </p:scale>
        <p:origin x="-1051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C43B7-4A53-49A8-AB3F-75F708B198A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6275260-72A9-406C-BEC6-68D6F5827E58}">
      <dgm:prSet phldrT="[Text]"/>
      <dgm:spPr/>
      <dgm:t>
        <a:bodyPr/>
        <a:lstStyle/>
        <a:p>
          <a:r>
            <a:rPr lang="en-US" dirty="0" smtClean="0"/>
            <a:t>Shared</a:t>
          </a:r>
          <a:endParaRPr lang="en-US" dirty="0"/>
        </a:p>
      </dgm:t>
    </dgm:pt>
    <dgm:pt modelId="{E8AB4602-6545-4ACB-9C03-ACEE5A4B7026}" type="parTrans" cxnId="{D4178B00-EE83-457F-B5A8-2AF3512D48F1}">
      <dgm:prSet/>
      <dgm:spPr/>
      <dgm:t>
        <a:bodyPr/>
        <a:lstStyle/>
        <a:p>
          <a:endParaRPr lang="en-US"/>
        </a:p>
      </dgm:t>
    </dgm:pt>
    <dgm:pt modelId="{B536B4FA-4BA4-45F4-A488-E58B5601CD24}" type="sibTrans" cxnId="{D4178B00-EE83-457F-B5A8-2AF3512D48F1}">
      <dgm:prSet/>
      <dgm:spPr/>
      <dgm:t>
        <a:bodyPr/>
        <a:lstStyle/>
        <a:p>
          <a:endParaRPr lang="en-US"/>
        </a:p>
      </dgm:t>
    </dgm:pt>
    <dgm:pt modelId="{8D88F720-F8BF-4CC1-A4DF-4B238A598255}">
      <dgm:prSet phldrT="[Text]"/>
      <dgm:spPr/>
      <dgm:t>
        <a:bodyPr/>
        <a:lstStyle/>
        <a:p>
          <a:r>
            <a:rPr lang="en-US" dirty="0" smtClean="0"/>
            <a:t>Autonomous</a:t>
          </a:r>
        </a:p>
        <a:p>
          <a:r>
            <a:rPr lang="en-US" dirty="0" smtClean="0"/>
            <a:t>(Artificial Intelligence)</a:t>
          </a:r>
          <a:endParaRPr lang="en-US" dirty="0"/>
        </a:p>
      </dgm:t>
    </dgm:pt>
    <dgm:pt modelId="{DFCFA89D-A24F-4769-9ADF-0B301E56D04B}" type="parTrans" cxnId="{835A23AE-12B3-4462-85E1-ADD367F21D07}">
      <dgm:prSet/>
      <dgm:spPr/>
      <dgm:t>
        <a:bodyPr/>
        <a:lstStyle/>
        <a:p>
          <a:endParaRPr lang="en-US"/>
        </a:p>
      </dgm:t>
    </dgm:pt>
    <dgm:pt modelId="{E82C4D45-5434-4FEA-BC7E-1A74D829F23F}" type="sibTrans" cxnId="{835A23AE-12B3-4462-85E1-ADD367F21D07}">
      <dgm:prSet/>
      <dgm:spPr/>
      <dgm:t>
        <a:bodyPr/>
        <a:lstStyle/>
        <a:p>
          <a:endParaRPr lang="en-US"/>
        </a:p>
      </dgm:t>
    </dgm:pt>
    <dgm:pt modelId="{419AACE0-8C72-4A2C-82C4-69D8ACA64277}">
      <dgm:prSet phldrT="[Text]"/>
      <dgm:spPr/>
      <dgm:t>
        <a:bodyPr/>
        <a:lstStyle/>
        <a:p>
          <a:r>
            <a:rPr lang="en-US" dirty="0" smtClean="0"/>
            <a:t>Electrified</a:t>
          </a:r>
          <a:endParaRPr lang="en-US" dirty="0"/>
        </a:p>
      </dgm:t>
    </dgm:pt>
    <dgm:pt modelId="{3483EA56-5811-4F45-AF4F-4A724D23E470}" type="parTrans" cxnId="{4C6D3FE9-63B6-49B4-88CC-F73D1FBDD86E}">
      <dgm:prSet/>
      <dgm:spPr/>
      <dgm:t>
        <a:bodyPr/>
        <a:lstStyle/>
        <a:p>
          <a:endParaRPr lang="en-US"/>
        </a:p>
      </dgm:t>
    </dgm:pt>
    <dgm:pt modelId="{86D9AD8B-EE70-438D-89CC-B193D28396EF}" type="sibTrans" cxnId="{4C6D3FE9-63B6-49B4-88CC-F73D1FBDD86E}">
      <dgm:prSet/>
      <dgm:spPr/>
      <dgm:t>
        <a:bodyPr/>
        <a:lstStyle/>
        <a:p>
          <a:endParaRPr lang="en-US"/>
        </a:p>
      </dgm:t>
    </dgm:pt>
    <dgm:pt modelId="{73CC29D5-FFE2-4876-BF11-9BA655755737}" type="pres">
      <dgm:prSet presAssocID="{067C43B7-4A53-49A8-AB3F-75F708B198A8}" presName="compositeShape" presStyleCnt="0">
        <dgm:presLayoutVars>
          <dgm:chMax val="7"/>
          <dgm:dir/>
          <dgm:resizeHandles val="exact"/>
        </dgm:presLayoutVars>
      </dgm:prSet>
      <dgm:spPr/>
    </dgm:pt>
    <dgm:pt modelId="{118A519E-18CE-4CCF-B733-86AE42F9DA90}" type="pres">
      <dgm:prSet presAssocID="{26275260-72A9-406C-BEC6-68D6F5827E58}" presName="circ1" presStyleLbl="vennNode1" presStyleIdx="0" presStyleCnt="3" custLinFactNeighborX="-63339" custLinFactNeighborY="2283"/>
      <dgm:spPr/>
      <dgm:t>
        <a:bodyPr/>
        <a:lstStyle/>
        <a:p>
          <a:endParaRPr lang="en-US"/>
        </a:p>
      </dgm:t>
    </dgm:pt>
    <dgm:pt modelId="{75BBBB12-0E38-496D-9F74-8BD566A1B4BB}" type="pres">
      <dgm:prSet presAssocID="{26275260-72A9-406C-BEC6-68D6F5827E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01744-64DA-46DE-BDFA-31529E1F379F}" type="pres">
      <dgm:prSet presAssocID="{8D88F720-F8BF-4CC1-A4DF-4B238A598255}" presName="circ2" presStyleLbl="vennNode1" presStyleIdx="1" presStyleCnt="3" custLinFactNeighborX="-63339" custLinFactNeighborY="87"/>
      <dgm:spPr/>
      <dgm:t>
        <a:bodyPr/>
        <a:lstStyle/>
        <a:p>
          <a:endParaRPr lang="en-US"/>
        </a:p>
      </dgm:t>
    </dgm:pt>
    <dgm:pt modelId="{57CB0528-BDC0-4A42-A5C0-DD9FB4FB36CA}" type="pres">
      <dgm:prSet presAssocID="{8D88F720-F8BF-4CC1-A4DF-4B238A59825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5767B-21FA-40AB-AF23-9964BA5B13AB}" type="pres">
      <dgm:prSet presAssocID="{419AACE0-8C72-4A2C-82C4-69D8ACA64277}" presName="circ3" presStyleLbl="vennNode1" presStyleIdx="2" presStyleCnt="3" custLinFactNeighborX="-66607" custLinFactNeighborY="1501"/>
      <dgm:spPr/>
      <dgm:t>
        <a:bodyPr/>
        <a:lstStyle/>
        <a:p>
          <a:endParaRPr lang="en-US"/>
        </a:p>
      </dgm:t>
    </dgm:pt>
    <dgm:pt modelId="{6831542F-81AE-4143-8974-EC88C7EF4B27}" type="pres">
      <dgm:prSet presAssocID="{419AACE0-8C72-4A2C-82C4-69D8ACA642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D3C771-DFED-4D08-A660-2CE68251ECCC}" type="presOf" srcId="{419AACE0-8C72-4A2C-82C4-69D8ACA64277}" destId="{ECE5767B-21FA-40AB-AF23-9964BA5B13AB}" srcOrd="0" destOrd="0" presId="urn:microsoft.com/office/officeart/2005/8/layout/venn1"/>
    <dgm:cxn modelId="{D4178B00-EE83-457F-B5A8-2AF3512D48F1}" srcId="{067C43B7-4A53-49A8-AB3F-75F708B198A8}" destId="{26275260-72A9-406C-BEC6-68D6F5827E58}" srcOrd="0" destOrd="0" parTransId="{E8AB4602-6545-4ACB-9C03-ACEE5A4B7026}" sibTransId="{B536B4FA-4BA4-45F4-A488-E58B5601CD24}"/>
    <dgm:cxn modelId="{1353FD75-A3D7-4320-A1DF-A1AFF2724E12}" type="presOf" srcId="{067C43B7-4A53-49A8-AB3F-75F708B198A8}" destId="{73CC29D5-FFE2-4876-BF11-9BA655755737}" srcOrd="0" destOrd="0" presId="urn:microsoft.com/office/officeart/2005/8/layout/venn1"/>
    <dgm:cxn modelId="{B75B42B0-B175-4168-A33F-C2D63FB83269}" type="presOf" srcId="{26275260-72A9-406C-BEC6-68D6F5827E58}" destId="{75BBBB12-0E38-496D-9F74-8BD566A1B4BB}" srcOrd="1" destOrd="0" presId="urn:microsoft.com/office/officeart/2005/8/layout/venn1"/>
    <dgm:cxn modelId="{1CD563A1-9C64-450E-A99B-7DA6049DBA7E}" type="presOf" srcId="{26275260-72A9-406C-BEC6-68D6F5827E58}" destId="{118A519E-18CE-4CCF-B733-86AE42F9DA90}" srcOrd="0" destOrd="0" presId="urn:microsoft.com/office/officeart/2005/8/layout/venn1"/>
    <dgm:cxn modelId="{4C6D3FE9-63B6-49B4-88CC-F73D1FBDD86E}" srcId="{067C43B7-4A53-49A8-AB3F-75F708B198A8}" destId="{419AACE0-8C72-4A2C-82C4-69D8ACA64277}" srcOrd="2" destOrd="0" parTransId="{3483EA56-5811-4F45-AF4F-4A724D23E470}" sibTransId="{86D9AD8B-EE70-438D-89CC-B193D28396EF}"/>
    <dgm:cxn modelId="{9F99D078-BCA4-4177-B15F-BBA958B0FB45}" type="presOf" srcId="{419AACE0-8C72-4A2C-82C4-69D8ACA64277}" destId="{6831542F-81AE-4143-8974-EC88C7EF4B27}" srcOrd="1" destOrd="0" presId="urn:microsoft.com/office/officeart/2005/8/layout/venn1"/>
    <dgm:cxn modelId="{FA8975DA-CC47-48DC-A7B1-9AA674FDA923}" type="presOf" srcId="{8D88F720-F8BF-4CC1-A4DF-4B238A598255}" destId="{57CB0528-BDC0-4A42-A5C0-DD9FB4FB36CA}" srcOrd="1" destOrd="0" presId="urn:microsoft.com/office/officeart/2005/8/layout/venn1"/>
    <dgm:cxn modelId="{835A23AE-12B3-4462-85E1-ADD367F21D07}" srcId="{067C43B7-4A53-49A8-AB3F-75F708B198A8}" destId="{8D88F720-F8BF-4CC1-A4DF-4B238A598255}" srcOrd="1" destOrd="0" parTransId="{DFCFA89D-A24F-4769-9ADF-0B301E56D04B}" sibTransId="{E82C4D45-5434-4FEA-BC7E-1A74D829F23F}"/>
    <dgm:cxn modelId="{E584F0FA-605C-4DF3-9692-D9C5E542B90B}" type="presOf" srcId="{8D88F720-F8BF-4CC1-A4DF-4B238A598255}" destId="{9A001744-64DA-46DE-BDFA-31529E1F379F}" srcOrd="0" destOrd="0" presId="urn:microsoft.com/office/officeart/2005/8/layout/venn1"/>
    <dgm:cxn modelId="{187F2F25-1BC7-4EA0-B9A4-39C1735561A7}" type="presParOf" srcId="{73CC29D5-FFE2-4876-BF11-9BA655755737}" destId="{118A519E-18CE-4CCF-B733-86AE42F9DA90}" srcOrd="0" destOrd="0" presId="urn:microsoft.com/office/officeart/2005/8/layout/venn1"/>
    <dgm:cxn modelId="{F0C078B4-8574-4DDF-896A-F7D670C82412}" type="presParOf" srcId="{73CC29D5-FFE2-4876-BF11-9BA655755737}" destId="{75BBBB12-0E38-496D-9F74-8BD566A1B4BB}" srcOrd="1" destOrd="0" presId="urn:microsoft.com/office/officeart/2005/8/layout/venn1"/>
    <dgm:cxn modelId="{7D14B62B-8188-444A-B0AF-D9000B841F76}" type="presParOf" srcId="{73CC29D5-FFE2-4876-BF11-9BA655755737}" destId="{9A001744-64DA-46DE-BDFA-31529E1F379F}" srcOrd="2" destOrd="0" presId="urn:microsoft.com/office/officeart/2005/8/layout/venn1"/>
    <dgm:cxn modelId="{BEE88F21-1095-4520-9D17-3D2656E7F668}" type="presParOf" srcId="{73CC29D5-FFE2-4876-BF11-9BA655755737}" destId="{57CB0528-BDC0-4A42-A5C0-DD9FB4FB36CA}" srcOrd="3" destOrd="0" presId="urn:microsoft.com/office/officeart/2005/8/layout/venn1"/>
    <dgm:cxn modelId="{9BDF4BF5-1A5E-4B79-94C4-5C595458A9D8}" type="presParOf" srcId="{73CC29D5-FFE2-4876-BF11-9BA655755737}" destId="{ECE5767B-21FA-40AB-AF23-9964BA5B13AB}" srcOrd="4" destOrd="0" presId="urn:microsoft.com/office/officeart/2005/8/layout/venn1"/>
    <dgm:cxn modelId="{AFB2EA62-543A-4AE6-A032-2830D972384A}" type="presParOf" srcId="{73CC29D5-FFE2-4876-BF11-9BA655755737}" destId="{6831542F-81AE-4143-8974-EC88C7EF4B2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A519E-18CE-4CCF-B733-86AE42F9DA90}">
      <dsp:nvSpPr>
        <dsp:cNvPr id="0" name=""/>
        <dsp:cNvSpPr/>
      </dsp:nvSpPr>
      <dsp:spPr>
        <a:xfrm>
          <a:off x="860864" y="101810"/>
          <a:ext cx="2331720" cy="233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Shared</a:t>
          </a:r>
          <a:endParaRPr lang="en-US" sz="2000" kern="1200" dirty="0"/>
        </a:p>
      </dsp:txBody>
      <dsp:txXfrm>
        <a:off x="1171760" y="509861"/>
        <a:ext cx="1709928" cy="1049274"/>
      </dsp:txXfrm>
    </dsp:sp>
    <dsp:sp modelId="{9A001744-64DA-46DE-BDFA-31529E1F379F}">
      <dsp:nvSpPr>
        <dsp:cNvPr id="0" name=""/>
        <dsp:cNvSpPr/>
      </dsp:nvSpPr>
      <dsp:spPr>
        <a:xfrm>
          <a:off x="1702226" y="1507931"/>
          <a:ext cx="2331720" cy="233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Autonomous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(Artificial Intelligence)</a:t>
          </a:r>
          <a:endParaRPr lang="en-US" sz="2000" kern="1200" dirty="0"/>
        </a:p>
      </dsp:txBody>
      <dsp:txXfrm>
        <a:off x="2415344" y="2110292"/>
        <a:ext cx="1399032" cy="1282446"/>
      </dsp:txXfrm>
    </dsp:sp>
    <dsp:sp modelId="{ECE5767B-21FA-40AB-AF23-9964BA5B13AB}">
      <dsp:nvSpPr>
        <dsp:cNvPr id="0" name=""/>
        <dsp:cNvSpPr/>
      </dsp:nvSpPr>
      <dsp:spPr>
        <a:xfrm>
          <a:off x="0" y="1540901"/>
          <a:ext cx="2331720" cy="2331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Electrified</a:t>
          </a:r>
          <a:endParaRPr lang="en-US" sz="2000" kern="1200" dirty="0"/>
        </a:p>
      </dsp:txBody>
      <dsp:txXfrm>
        <a:off x="219570" y="2143262"/>
        <a:ext cx="1399032" cy="128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AAC6-AF63-4D94-A7F1-516A76E098FC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E7D57-60D7-40B3-9FCA-FEB5299BA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6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5FD35-C001-ED4B-BA79-2E3C3D51A5DE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ED1C-738F-714C-9EF9-217F0A2E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2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17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6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”So what is MDS or the Mobility Data Specification. 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Quote.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specification contains a data standard to define a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RESTful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API that municipalities can access during the pilot phase of the program. </a:t>
            </a:r>
            <a:endParaRPr lang="en-US" sz="12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able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query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through the MDS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Restful API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Application Program Interface beginning with the 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Provider API</a:t>
            </a:r>
            <a:endParaRPr lang="en-US" sz="12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specification allows for insights into constituent transportation behavior with trip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routes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data. With the Provider API,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specification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access into mobility provider behavior with company specific data conveying fleet sizes, maintenance responsiveness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equity compliance, route information, status changes,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batter info, event types, service areas, etc. in real time.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May 2018 we released the Mobility Data Specification was released on </a:t>
            </a:r>
            <a:r>
              <a:rPr lang="en-US" sz="1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1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allow for </a:t>
            </a:r>
            <a:r>
              <a:rPr lang="en-US" sz="1200" b="1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opensource</a:t>
            </a:r>
            <a:r>
              <a:rPr lang="en-US" sz="1200" b="1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collaboration</a:t>
            </a:r>
            <a:endParaRPr lang="en-US" sz="1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might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asking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If you have heard of Bitcoin you have heard of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is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was used to create it.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like Wikipedia for programmers. You can edit files, see who changed what, view old versions of files, and access it from anywhere in the world.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allows groups of developers to collaborate on the same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scripts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simultaneously and without overriding each other’s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work.</a:t>
            </a:r>
            <a:endParaRPr lang="en-US" sz="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May 2018 we released the Mobility Data Specification was released on </a:t>
            </a:r>
            <a:r>
              <a:rPr lang="en-US" sz="1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1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allow for </a:t>
            </a:r>
            <a:r>
              <a:rPr lang="en-US" sz="1200" b="1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opensource</a:t>
            </a:r>
            <a:r>
              <a:rPr lang="en-US" sz="1200" b="1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collaboration</a:t>
            </a:r>
            <a:endParaRPr lang="en-US" sz="1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might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asking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If you have heard of Bitcoin you have heard of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is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was used to create it.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like Wikipedia for programmers. You can edit files, see who changed what, view old versions of files, and access it from anywhere in the world.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allows groups of developers to collaborate on the same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scripts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simultaneously and without overriding each other’s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work.</a:t>
            </a:r>
            <a:endParaRPr lang="en-US" sz="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May 2018 we released the Mobility Data Specification was released on </a:t>
            </a:r>
            <a:r>
              <a:rPr lang="en-US" sz="1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1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allow for </a:t>
            </a:r>
            <a:r>
              <a:rPr lang="en-US" sz="1200" b="1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opensource</a:t>
            </a:r>
            <a:r>
              <a:rPr lang="en-US" sz="1200" b="1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collaboration</a:t>
            </a:r>
            <a:endParaRPr lang="en-US" sz="1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might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asking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If you have heard of Bitcoin you have heard of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is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was used to create it.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like Wikipedia for programmers. You can edit files, see who changed what, view old versions of files, and access it from anywhere in the world.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allows groups of developers to collaborate on the same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scripts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simultaneously and without overriding each other’s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work.</a:t>
            </a:r>
            <a:endParaRPr lang="en-US" sz="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6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6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6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6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6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ED1C-738F-714C-9EF9-217F0A2EDA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Enter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9034"/>
            <a:ext cx="1090790" cy="12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7378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75309-5564-854C-96AF-9D010577F7B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E4DE-C9A2-764D-A79A-B34D6E17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3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1" y="1"/>
            <a:ext cx="6248399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73784"/>
                </a:solidFill>
              </a:rPr>
              <a:t>URBAN MOBILITY IN A DIGITAL AGE</a:t>
            </a:r>
            <a:endParaRPr lang="en-US" sz="3600" b="1" dirty="0">
              <a:solidFill>
                <a:srgbClr val="17378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6490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Jay W. Kim, P.E.</a:t>
            </a:r>
          </a:p>
          <a:p>
            <a:pPr algn="ctr"/>
            <a:r>
              <a:rPr lang="en-US" dirty="0" smtClean="0"/>
              <a:t>Assistant General </a:t>
            </a:r>
            <a:r>
              <a:rPr lang="en-US" dirty="0" smtClean="0"/>
              <a:t>Manager</a:t>
            </a:r>
            <a:endParaRPr lang="en-US" dirty="0" smtClean="0"/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080497" cy="472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867400" y="1295400"/>
            <a:ext cx="3048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rgbClr val="173784"/>
              </a:solidFill>
            </a:endParaRPr>
          </a:p>
          <a:p>
            <a:pPr algn="l"/>
            <a:endParaRPr lang="en-US" b="1" dirty="0">
              <a:solidFill>
                <a:srgbClr val="173784"/>
              </a:solidFill>
            </a:endParaRPr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/>
          <a:stretch/>
        </p:blipFill>
        <p:spPr>
          <a:xfrm>
            <a:off x="533400" y="1143000"/>
            <a:ext cx="4997076" cy="4953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2000" y="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73784"/>
                </a:solidFill>
              </a:rPr>
              <a:t>Build a Solid Data Foundation</a:t>
            </a:r>
            <a:endParaRPr lang="en-US" b="1" dirty="0">
              <a:solidFill>
                <a:srgbClr val="173784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91200" y="1295400"/>
            <a:ext cx="30480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dirty="0" smtClean="0">
              <a:solidFill>
                <a:srgbClr val="173784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Digital Data Inventory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Data Fluency and GIS Training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Data Exchange Platform</a:t>
            </a:r>
            <a:endParaRPr lang="en-US" b="1" dirty="0">
              <a:solidFill>
                <a:srgbClr val="173784"/>
              </a:solidFill>
            </a:endParaRPr>
          </a:p>
          <a:p>
            <a:pPr algn="l"/>
            <a:endParaRPr lang="en-US" b="1" dirty="0">
              <a:solidFill>
                <a:srgbClr val="173784"/>
              </a:solidFill>
            </a:endParaRPr>
          </a:p>
        </p:txBody>
      </p:sp>
      <p:sp>
        <p:nvSpPr>
          <p:cNvPr id="10" name="Google Shape;157;p21"/>
          <p:cNvSpPr txBox="1"/>
          <p:nvPr/>
        </p:nvSpPr>
        <p:spPr>
          <a:xfrm>
            <a:off x="76200" y="762000"/>
            <a:ext cx="8839200" cy="66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Implementation Plan </a:t>
            </a: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ctr" rtl="0">
              <a:lnSpc>
                <a:spcPct val="102166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8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55130"/>
            <a:ext cx="9144000" cy="4876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800"/>
            </a:pPr>
            <a:endParaRPr lang="en-US" dirty="0"/>
          </a:p>
        </p:txBody>
      </p:sp>
      <p:sp>
        <p:nvSpPr>
          <p:cNvPr id="2" name="AutoShape 2" descr="https://cdn.vox-cdn.com/thumbor/IZPt95hF2Ip5Vw0vwOWzmPvNkRs=/0x0:2040x1360/1200x800/filters:focal(857x517:1183x843)/cdn.vox-cdn.com/uploads/chorus_image/image/60683161/aliptak_180723_2746_0014.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341946\Documents\User Da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64" y="1977610"/>
            <a:ext cx="6069132" cy="36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01365" y="1625424"/>
            <a:ext cx="3518186" cy="439437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5519" y="1854851"/>
            <a:ext cx="2773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“A data standard and API specification for </a:t>
            </a:r>
            <a:r>
              <a:rPr lang="en-US" sz="2400" i="1" dirty="0" smtClean="0">
                <a:solidFill>
                  <a:srgbClr val="FFFFFF"/>
                </a:solidFill>
                <a:latin typeface="Calibri"/>
                <a:cs typeface="Calibri"/>
              </a:rPr>
              <a:t>mobility as a service providers ,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such as 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dockless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bike share, e-scooters, and shared ride providers who work within the public right of way”</a:t>
            </a:r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Google Shape;157;p21"/>
          <p:cNvSpPr txBox="1"/>
          <p:nvPr/>
        </p:nvSpPr>
        <p:spPr>
          <a:xfrm>
            <a:off x="76200" y="1066800"/>
            <a:ext cx="8839200" cy="66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Mobility Data Specification  (MDS) Workshop 9-12-18  </a:t>
            </a: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ctr" rtl="0">
              <a:lnSpc>
                <a:spcPct val="102166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2000" y="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73784"/>
                </a:solidFill>
              </a:rPr>
              <a:t>Build a Solid Data Foundation</a:t>
            </a:r>
            <a:endParaRPr lang="en-US" b="1" dirty="0">
              <a:solidFill>
                <a:srgbClr val="173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57"/>
    </mc:Choice>
    <mc:Fallback xmlns="">
      <p:transition xmlns:p14="http://schemas.microsoft.com/office/powerpoint/2010/main" spd="slow" advTm="9425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2682"/>
            <a:ext cx="9144000" cy="5247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Google Shape;166;p22" descr="Screen Shot 2018-08-19 at 12.11.0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114" y="1187062"/>
            <a:ext cx="8020572" cy="50533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296114" y="684453"/>
            <a:ext cx="5876086" cy="66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Mobility Data Specification (MDS)</a:t>
            </a: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2166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7772399" y="301752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 b="0" i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419600" y="4038600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  <p:sp>
        <p:nvSpPr>
          <p:cNvPr id="11" name="Google Shape;171;p22"/>
          <p:cNvSpPr txBox="1"/>
          <p:nvPr/>
        </p:nvSpPr>
        <p:spPr>
          <a:xfrm>
            <a:off x="4572000" y="4191000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1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26"/>
    </mc:Choice>
    <mc:Fallback xmlns="">
      <p:transition xmlns:p14="http://schemas.microsoft.com/office/powerpoint/2010/main" spd="slow" advTm="4142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2682"/>
            <a:ext cx="9144000" cy="5247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Google Shape;168;p22"/>
          <p:cNvSpPr txBox="1"/>
          <p:nvPr/>
        </p:nvSpPr>
        <p:spPr>
          <a:xfrm>
            <a:off x="296114" y="304800"/>
            <a:ext cx="5876086" cy="66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Mobility Data Specification (MDS)</a:t>
            </a: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2166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7772399" y="301752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 b="0" i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419600" y="4038600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  <p:sp>
        <p:nvSpPr>
          <p:cNvPr id="11" name="Google Shape;171;p22"/>
          <p:cNvSpPr txBox="1"/>
          <p:nvPr/>
        </p:nvSpPr>
        <p:spPr>
          <a:xfrm>
            <a:off x="4572000" y="4191000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416;p40"/>
          <p:cNvGraphicFramePr/>
          <p:nvPr>
            <p:extLst>
              <p:ext uri="{D42A27DB-BD31-4B8C-83A1-F6EECF244321}">
                <p14:modId xmlns:p14="http://schemas.microsoft.com/office/powerpoint/2010/main" val="343017112"/>
              </p:ext>
            </p:extLst>
          </p:nvPr>
        </p:nvGraphicFramePr>
        <p:xfrm>
          <a:off x="1674775" y="2209800"/>
          <a:ext cx="5943600" cy="4038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0525"/>
                <a:gridCol w="2152650"/>
                <a:gridCol w="923925"/>
                <a:gridCol w="2476500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Key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Field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Type</a:t>
                      </a:r>
                      <a:endParaRPr sz="11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Description</a:t>
                      </a:r>
                      <a:endParaRPr sz="1100" b="1"/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*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unique_id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UUID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UUID v4 provided by Operator to uniquely identify a vehicle</a:t>
                      </a:r>
                      <a:endParaRPr sz="1100"/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provider_id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string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Unique service provider identifier that will be issued by the City as part of the permit application process.</a:t>
                      </a:r>
                      <a:endParaRPr sz="1100"/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vehicle_id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string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Vehicle identification number</a:t>
                      </a:r>
                      <a:endParaRPr sz="1100"/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registration_status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enum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Status of the record (Active / Inactive)</a:t>
                      </a:r>
                      <a:endParaRPr sz="1100"/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vehicle_type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enum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Vehicle Type</a:t>
                      </a:r>
                      <a:endParaRPr sz="1100"/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propulsion_type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enum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Type of propulsion</a:t>
                      </a:r>
                      <a:endParaRPr sz="1100"/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vehicle_year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enum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Year manufactured</a:t>
                      </a:r>
                      <a:endParaRPr sz="1100"/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vehicle_mfgr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enum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Manufacturer name</a:t>
                      </a:r>
                      <a:endParaRPr sz="1100"/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vehicle_model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enum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Vehicle model name</a:t>
                      </a:r>
                      <a:endParaRPr sz="1100"/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vehicle_status1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enum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Event_type from MDS Event Types table</a:t>
                      </a:r>
                      <a:endParaRPr sz="1100"/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vehicle_status2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enum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Reason from MDS Event Types table</a:t>
                      </a:r>
                      <a:endParaRPr sz="1100" dirty="0"/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12" name="Google Shape;417;p40"/>
          <p:cNvSpPr txBox="1"/>
          <p:nvPr/>
        </p:nvSpPr>
        <p:spPr>
          <a:xfrm>
            <a:off x="296129" y="1027375"/>
            <a:ext cx="64737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VEHICLE REGISTRATION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register_vehicle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Endpoint </a:t>
            </a:r>
            <a:r>
              <a:rPr lang="en-US" sz="2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(post)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6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26"/>
    </mc:Choice>
    <mc:Fallback xmlns="">
      <p:transition xmlns:p14="http://schemas.microsoft.com/office/powerpoint/2010/main" spd="slow" advTm="4142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/>
        </p:nvSpPr>
        <p:spPr>
          <a:xfrm>
            <a:off x="296114" y="304800"/>
            <a:ext cx="5876086" cy="66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Mobility Data Specification (MDS)</a:t>
            </a: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2166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7772399" y="301752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400" b="0" i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4419600" y="4038600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  <p:sp>
        <p:nvSpPr>
          <p:cNvPr id="11" name="Google Shape;171;p22"/>
          <p:cNvSpPr txBox="1"/>
          <p:nvPr/>
        </p:nvSpPr>
        <p:spPr>
          <a:xfrm>
            <a:off x="4572000" y="4191000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83;p28"/>
          <p:cNvSpPr txBox="1"/>
          <p:nvPr/>
        </p:nvSpPr>
        <p:spPr>
          <a:xfrm>
            <a:off x="296126" y="684450"/>
            <a:ext cx="41889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 Demo</a:t>
            </a:r>
            <a:endParaRPr/>
          </a:p>
        </p:txBody>
      </p:sp>
      <p:pic>
        <p:nvPicPr>
          <p:cNvPr id="16" name="Google Shape;2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9" y="1371600"/>
            <a:ext cx="8382001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9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26"/>
    </mc:Choice>
    <mc:Fallback xmlns="">
      <p:transition xmlns:p14="http://schemas.microsoft.com/office/powerpoint/2010/main" spd="slow" advTm="4142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1524000"/>
            <a:ext cx="77724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Embrace Technology and Innovation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Leadership Training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Data Working Group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Data Inventory Training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Data Fluency Training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GIS Training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New Worker Classification (Data Scientist)</a:t>
            </a:r>
            <a:endParaRPr lang="en-US" sz="3600" b="1" dirty="0" smtClean="0">
              <a:solidFill>
                <a:srgbClr val="173784"/>
              </a:solidFill>
            </a:endParaRPr>
          </a:p>
          <a:p>
            <a:pPr algn="l"/>
            <a:endParaRPr lang="en-US" b="1" dirty="0">
              <a:solidFill>
                <a:srgbClr val="173784"/>
              </a:solidFill>
            </a:endParaRPr>
          </a:p>
          <a:p>
            <a:pPr algn="l"/>
            <a:endParaRPr lang="en-US" b="1" dirty="0">
              <a:solidFill>
                <a:srgbClr val="173784"/>
              </a:solidFill>
            </a:endParaRPr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73784"/>
                </a:solidFill>
              </a:rPr>
              <a:t>Workforce Training and Culture</a:t>
            </a:r>
            <a:endParaRPr lang="en-US" b="1" dirty="0">
              <a:solidFill>
                <a:srgbClr val="17378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1295400"/>
            <a:ext cx="77724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Technology Bench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Over 90 Companies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OEMs – Ford, Volvo, GM, etc.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On-board quickly (months vs years)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Co-create, Co-iterate and Co-innovate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New Partnership Opportunities</a:t>
            </a:r>
          </a:p>
          <a:p>
            <a:pPr algn="l"/>
            <a:endParaRPr lang="en-US" b="1" dirty="0">
              <a:solidFill>
                <a:srgbClr val="173784"/>
              </a:solidFill>
            </a:endParaRPr>
          </a:p>
          <a:p>
            <a:pPr algn="l"/>
            <a:endParaRPr lang="en-US" b="1" dirty="0">
              <a:solidFill>
                <a:srgbClr val="173784"/>
              </a:solidFill>
            </a:endParaRPr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73784"/>
                </a:solidFill>
              </a:rPr>
              <a:t>New Procurement Process</a:t>
            </a:r>
            <a:endParaRPr lang="en-US" b="1" dirty="0">
              <a:solidFill>
                <a:srgbClr val="17378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1905000"/>
            <a:ext cx="77724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rgbClr val="173784"/>
                </a:solidFill>
              </a:rPr>
              <a:t>Microtransit</a:t>
            </a:r>
            <a:r>
              <a:rPr lang="en-US" sz="3600" b="1" dirty="0" smtClean="0">
                <a:solidFill>
                  <a:srgbClr val="173784"/>
                </a:solidFill>
              </a:rPr>
              <a:t> in downtown LA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AV shuttle demo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ATCMTD Grant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Mobility Hubs Grant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Electrification of Transit Fleet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Code the Curb Pilot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Framework for Urban Aviation</a:t>
            </a:r>
            <a:endParaRPr lang="en-US" sz="3600" b="1" dirty="0" smtClean="0">
              <a:solidFill>
                <a:srgbClr val="173784"/>
              </a:solidFill>
            </a:endParaRPr>
          </a:p>
          <a:p>
            <a:pPr algn="l"/>
            <a:endParaRPr lang="en-US" b="1" dirty="0">
              <a:solidFill>
                <a:srgbClr val="173784"/>
              </a:solidFill>
            </a:endParaRPr>
          </a:p>
          <a:p>
            <a:pPr algn="l"/>
            <a:endParaRPr lang="en-US" b="1" dirty="0">
              <a:solidFill>
                <a:srgbClr val="173784"/>
              </a:solidFill>
            </a:endParaRPr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73784"/>
                </a:solidFill>
              </a:rPr>
              <a:t>Pilots and Demos</a:t>
            </a:r>
            <a:endParaRPr lang="en-US" b="1" dirty="0">
              <a:solidFill>
                <a:srgbClr val="17378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73784"/>
                </a:solidFill>
              </a:rPr>
              <a:t>What else is LADOT Doing?</a:t>
            </a:r>
            <a:endParaRPr lang="en-US" b="1" dirty="0">
              <a:solidFill>
                <a:srgbClr val="17378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022"/>
            <a:ext cx="5562600" cy="3763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2111276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COALITION MEMBERS</a:t>
            </a:r>
          </a:p>
          <a:p>
            <a:r>
              <a:rPr lang="en-US" sz="2400" dirty="0" smtClean="0"/>
              <a:t>METRO</a:t>
            </a:r>
          </a:p>
          <a:p>
            <a:r>
              <a:rPr lang="en-US" sz="2400" dirty="0" smtClean="0"/>
              <a:t>CALTRANS</a:t>
            </a:r>
          </a:p>
          <a:p>
            <a:r>
              <a:rPr lang="en-US" sz="2400" dirty="0"/>
              <a:t>CITY OF LOS ANGELES</a:t>
            </a:r>
          </a:p>
          <a:p>
            <a:r>
              <a:rPr lang="en-US" sz="2400" dirty="0" smtClean="0"/>
              <a:t>SCAG</a:t>
            </a:r>
          </a:p>
          <a:p>
            <a:r>
              <a:rPr lang="en-US" sz="2400" dirty="0" smtClean="0"/>
              <a:t>COUNTY OF LOS ANGELES</a:t>
            </a:r>
          </a:p>
          <a:p>
            <a:r>
              <a:rPr lang="en-US" sz="2400" dirty="0" smtClean="0"/>
              <a:t>CITY OF PICO RIVERA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0" y="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173784"/>
                </a:solidFill>
              </a:rPr>
              <a:t>What is the End Goal?</a:t>
            </a:r>
            <a:endParaRPr lang="en-US" b="1" dirty="0">
              <a:solidFill>
                <a:srgbClr val="173784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0150205"/>
              </p:ext>
            </p:extLst>
          </p:nvPr>
        </p:nvGraphicFramePr>
        <p:xfrm>
          <a:off x="304800" y="1371600"/>
          <a:ext cx="700722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724400" y="1295400"/>
            <a:ext cx="41148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73784"/>
                </a:solidFill>
              </a:rPr>
              <a:t>We want these outcomes:</a:t>
            </a:r>
          </a:p>
          <a:p>
            <a:pPr algn="l"/>
            <a:endParaRPr lang="en-US" sz="3600" b="1" dirty="0" smtClean="0">
              <a:solidFill>
                <a:srgbClr val="173784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Save Lives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Environmental Sustainability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Energy Efficiency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Social Equity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Partner with Private Companies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Seat at the table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Co-Create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Co-Iterate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Co-Innovate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173784"/>
                </a:solidFill>
              </a:rPr>
              <a:t>Scale-Up</a:t>
            </a:r>
            <a:endParaRPr lang="en-US" sz="3600" b="1" dirty="0" smtClean="0">
              <a:solidFill>
                <a:srgbClr val="173784"/>
              </a:solidFill>
            </a:endParaRPr>
          </a:p>
          <a:p>
            <a:pPr algn="l"/>
            <a:endParaRPr lang="en-US" b="1" dirty="0">
              <a:solidFill>
                <a:srgbClr val="173784"/>
              </a:solidFill>
            </a:endParaRPr>
          </a:p>
          <a:p>
            <a:pPr algn="l"/>
            <a:endParaRPr lang="en-US" b="1" dirty="0">
              <a:solidFill>
                <a:srgbClr val="17378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145;p17" descr="LADOT Infographic cropp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219200"/>
            <a:ext cx="4572000" cy="38221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173784"/>
                </a:solidFill>
              </a:rPr>
              <a:t>LADOT Factoid</a:t>
            </a:r>
            <a:endParaRPr lang="en-US" sz="3600" b="1" dirty="0">
              <a:solidFill>
                <a:srgbClr val="173784"/>
              </a:solidFill>
            </a:endParaRPr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Google Shape;152;p18"/>
          <p:cNvSpPr txBox="1"/>
          <p:nvPr/>
        </p:nvSpPr>
        <p:spPr>
          <a:xfrm>
            <a:off x="228600" y="838200"/>
            <a:ext cx="7848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2,190 Employees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$160M Operating Budget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Area 468 Square Miles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Streets 7500 Miles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4,689 Signals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37,000 Meters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2.3 million Citations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$140 million citation revenue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$60 million parking revenue</a:t>
            </a:r>
          </a:p>
          <a:p>
            <a:pPr marL="469900" marR="508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359 Transit Fleet Vehicles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173784"/>
                </a:solidFill>
              </a:rPr>
              <a:t>New Technology and Disruptive Services</a:t>
            </a:r>
            <a:endParaRPr lang="en-US" sz="3600" b="1" dirty="0">
              <a:solidFill>
                <a:srgbClr val="173784"/>
              </a:solidFill>
            </a:endParaRPr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19688"/>
            <a:ext cx="2628168" cy="1752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3309975"/>
            <a:ext cx="2560008" cy="2003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9" y="1219688"/>
            <a:ext cx="3239146" cy="1776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73" y="1219688"/>
            <a:ext cx="2490332" cy="1732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73" y="3657050"/>
            <a:ext cx="2512227" cy="1600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9" y="3309974"/>
            <a:ext cx="3048000" cy="2033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173784"/>
                </a:solidFill>
              </a:rPr>
              <a:t>How we manage the system today</a:t>
            </a:r>
            <a:endParaRPr lang="en-US" sz="3600" b="1" dirty="0">
              <a:solidFill>
                <a:srgbClr val="173784"/>
              </a:solidFill>
            </a:endParaRPr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  <p:sp>
        <p:nvSpPr>
          <p:cNvPr id="10" name="Google Shape;152;p18"/>
          <p:cNvSpPr txBox="1"/>
          <p:nvPr/>
        </p:nvSpPr>
        <p:spPr>
          <a:xfrm>
            <a:off x="372313" y="1447800"/>
            <a:ext cx="8695487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Infrastructure (Roads, Signals)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Regulations (Ordinances, Rules and </a:t>
            </a:r>
            <a:r>
              <a:rPr lang="en-US" sz="3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Regs</a:t>
            </a: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Services (Public Transit, Taxi)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Violations (Issue Citations, Tow Vehicles)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 platform defined by street signs, signals, paint and concrete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transition to a digital system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3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173784"/>
                </a:solidFill>
              </a:rPr>
              <a:t>How we need to manage in the future</a:t>
            </a:r>
            <a:endParaRPr lang="en-US" sz="3600" b="1" dirty="0">
              <a:solidFill>
                <a:srgbClr val="173784"/>
              </a:solidFill>
            </a:endParaRPr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  <p:sp>
        <p:nvSpPr>
          <p:cNvPr id="10" name="Google Shape;152;p18"/>
          <p:cNvSpPr txBox="1"/>
          <p:nvPr/>
        </p:nvSpPr>
        <p:spPr>
          <a:xfrm>
            <a:off x="296113" y="990600"/>
            <a:ext cx="869548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Platform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&lt;CODE/&gt; is the new CONCRETE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build a digital infrastructure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API, machine learning, the cloud </a:t>
            </a:r>
            <a:endParaRPr lang="en-US" sz="3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decisions needs to be based on real-time data and data analytics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real-time routing and pricing engines</a:t>
            </a:r>
          </a:p>
          <a:p>
            <a:pPr marL="469900" marR="508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manage movement on the ground and air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4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4305300" cy="63622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78425" y="1143000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173784"/>
                </a:solidFill>
              </a:rPr>
              <a:t>Analog</a:t>
            </a:r>
            <a:endParaRPr lang="en-US" b="1" dirty="0">
              <a:solidFill>
                <a:srgbClr val="173784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81600" y="4343400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173784"/>
                </a:solidFill>
              </a:rPr>
              <a:t>Digital</a:t>
            </a:r>
            <a:endParaRPr lang="en-US" b="1" dirty="0">
              <a:solidFill>
                <a:srgbClr val="17378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173784"/>
                </a:solidFill>
              </a:rPr>
              <a:t>HOW IS THE CITY OF LA GETTING READY?</a:t>
            </a:r>
            <a:endParaRPr lang="en-US" b="1" dirty="0">
              <a:solidFill>
                <a:srgbClr val="173784"/>
              </a:solidFill>
            </a:endParaRPr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1832"/>
            <a:ext cx="3701071" cy="479176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53000" y="3056832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173784"/>
                </a:solidFill>
              </a:rPr>
              <a:t>Vision Document</a:t>
            </a:r>
            <a:endParaRPr lang="en-US" b="1" dirty="0">
              <a:solidFill>
                <a:srgbClr val="17378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8382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73784"/>
                </a:solidFill>
              </a:rPr>
              <a:t>New Construct:  Transportation 2.0</a:t>
            </a:r>
            <a:endParaRPr lang="en-US" sz="3600" b="1" dirty="0">
              <a:solidFill>
                <a:srgbClr val="173784"/>
              </a:solidFill>
            </a:endParaRPr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3" y="1828800"/>
            <a:ext cx="7040071" cy="2209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2000" y="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173784"/>
                </a:solidFill>
              </a:rPr>
              <a:t>HOW IS THE CITY OF LA GETTING READY?</a:t>
            </a:r>
            <a:endParaRPr lang="en-US" b="1" dirty="0">
              <a:solidFill>
                <a:srgbClr val="173784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8534" y="4267200"/>
            <a:ext cx="7772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3784"/>
                </a:solidFill>
              </a:rPr>
              <a:t>Real-Time </a:t>
            </a:r>
            <a:r>
              <a:rPr lang="en-US" b="1" dirty="0" smtClean="0">
                <a:solidFill>
                  <a:srgbClr val="173784"/>
                </a:solidFill>
              </a:rPr>
              <a:t>Data and Analytics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3784"/>
                </a:solidFill>
              </a:rPr>
              <a:t>API, Algorithms, Hosted on the Cloud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3784"/>
                </a:solidFill>
              </a:rPr>
              <a:t>Routing Engine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3784"/>
                </a:solidFill>
              </a:rPr>
              <a:t>Pricing Engine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73784"/>
                </a:solidFill>
              </a:rPr>
              <a:t>Automated Decision Making Capabilities</a:t>
            </a:r>
            <a:endParaRPr lang="en-US" b="1" dirty="0">
              <a:solidFill>
                <a:srgbClr val="17378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867400" y="1295400"/>
            <a:ext cx="3048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rgbClr val="173784"/>
              </a:solidFill>
            </a:endParaRPr>
          </a:p>
          <a:p>
            <a:pPr algn="l"/>
            <a:endParaRPr lang="en-US" b="1" dirty="0">
              <a:solidFill>
                <a:srgbClr val="173784"/>
              </a:solidFill>
            </a:endParaRPr>
          </a:p>
        </p:txBody>
      </p:sp>
      <p:sp>
        <p:nvSpPr>
          <p:cNvPr id="8" name="AutoShape 2" descr="Image result for autonomous vehicl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autonomous vehicle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8686800" cy="5334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2000" y="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73784"/>
                </a:solidFill>
              </a:rPr>
              <a:t>Digitize Physical Assets</a:t>
            </a:r>
            <a:endParaRPr lang="en-US" b="1" dirty="0">
              <a:solidFill>
                <a:srgbClr val="17378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466"/>
            <a:ext cx="9144000" cy="48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19493</TotalTime>
  <Words>923</Words>
  <Application>Microsoft Office PowerPoint</Application>
  <PresentationFormat>On-screen Show (4:3)</PresentationFormat>
  <Paragraphs>195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 Myers</dc:creator>
  <cp:lastModifiedBy>LADOT</cp:lastModifiedBy>
  <cp:revision>89</cp:revision>
  <cp:lastPrinted>2017-10-24T15:52:05Z</cp:lastPrinted>
  <dcterms:created xsi:type="dcterms:W3CDTF">2017-09-22T19:24:12Z</dcterms:created>
  <dcterms:modified xsi:type="dcterms:W3CDTF">2018-09-26T23:07:55Z</dcterms:modified>
</cp:coreProperties>
</file>